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71" r:id="rId5"/>
    <p:sldId id="273" r:id="rId6"/>
    <p:sldId id="266" r:id="rId7"/>
    <p:sldId id="272" r:id="rId8"/>
    <p:sldId id="269" r:id="rId9"/>
    <p:sldId id="270" r:id="rId10"/>
    <p:sldId id="257" r:id="rId11"/>
    <p:sldId id="258" r:id="rId12"/>
    <p:sldId id="259" r:id="rId13"/>
    <p:sldId id="261" r:id="rId14"/>
    <p:sldId id="260" r:id="rId15"/>
    <p:sldId id="262" r:id="rId16"/>
    <p:sldId id="263"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E34E298-9808-4749-9556-1CC07001E465}" type="datetimeFigureOut">
              <a:rPr lang="en-US" smtClean="0"/>
              <a:t>6/1/2021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136012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34E298-9808-4749-9556-1CC07001E465}"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283801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E34E298-9808-4749-9556-1CC07001E465}"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3269664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E34E298-9808-4749-9556-1CC07001E465}"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1248475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34E298-9808-4749-9556-1CC07001E465}"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2293633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34E298-9808-4749-9556-1CC07001E465}"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69025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34E298-9808-4749-9556-1CC07001E465}" type="datetimeFigureOut">
              <a:rPr lang="en-US" smtClean="0"/>
              <a:t>6/1/2021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3158070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E34E298-9808-4749-9556-1CC07001E465}"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3942185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E34E298-9808-4749-9556-1CC07001E465}"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99258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4E298-9808-4749-9556-1CC07001E465}"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298159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34E298-9808-4749-9556-1CC07001E465}"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125076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34E298-9808-4749-9556-1CC07001E465}"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101539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34E298-9808-4749-9556-1CC07001E465}"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283795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34E298-9808-4749-9556-1CC07001E465}"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300222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4E298-9808-4749-9556-1CC07001E465}"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334337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34E298-9808-4749-9556-1CC07001E465}"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821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34E298-9808-4749-9556-1CC07001E465}"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2CFB7AF-9687-4722-BF51-B554989E04CA}" type="slidenum">
              <a:rPr lang="en-US" smtClean="0"/>
              <a:t>‹#›</a:t>
            </a:fld>
            <a:endParaRPr lang="en-US"/>
          </a:p>
        </p:txBody>
      </p:sp>
    </p:spTree>
    <p:extLst>
      <p:ext uri="{BB962C8B-B14F-4D97-AF65-F5344CB8AC3E}">
        <p14:creationId xmlns:p14="http://schemas.microsoft.com/office/powerpoint/2010/main" val="415537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E34E298-9808-4749-9556-1CC07001E465}" type="datetimeFigureOut">
              <a:rPr lang="en-US" smtClean="0"/>
              <a:t>6/1/2021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2CFB7AF-9687-4722-BF51-B554989E04CA}" type="slidenum">
              <a:rPr lang="en-US" smtClean="0"/>
              <a:t>‹#›</a:t>
            </a:fld>
            <a:endParaRPr lang="en-US"/>
          </a:p>
        </p:txBody>
      </p:sp>
    </p:spTree>
    <p:extLst>
      <p:ext uri="{BB962C8B-B14F-4D97-AF65-F5344CB8AC3E}">
        <p14:creationId xmlns:p14="http://schemas.microsoft.com/office/powerpoint/2010/main" val="3619211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cboe.org/sandhills" TargetMode="External"/><Relationship Id="rId2" Type="http://schemas.openxmlformats.org/officeDocument/2006/relationships/hyperlink" Target="https://www.cdc.gov/coronavirus/2019-ncov/prevent-getting-sick/cloth-face-cover-guidanc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DBD2-ED09-4EA6-9B7F-3B611790B977}"/>
              </a:ext>
            </a:extLst>
          </p:cNvPr>
          <p:cNvSpPr>
            <a:spLocks noGrp="1"/>
          </p:cNvSpPr>
          <p:nvPr>
            <p:ph type="ctrTitle"/>
          </p:nvPr>
        </p:nvSpPr>
        <p:spPr>
          <a:xfrm>
            <a:off x="1524000" y="1162049"/>
            <a:ext cx="9144000" cy="2347913"/>
          </a:xfrm>
        </p:spPr>
        <p:txBody>
          <a:bodyPr>
            <a:normAutofit fontScale="90000"/>
          </a:bodyPr>
          <a:lstStyle/>
          <a:p>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Being Proactive:</a:t>
            </a:r>
            <a:br>
              <a:rPr lang="en-US" dirty="0">
                <a:solidFill>
                  <a:schemeClr val="accent5">
                    <a:lumMod val="60000"/>
                    <a:lumOff val="40000"/>
                  </a:schemeClr>
                </a:solidFill>
                <a:latin typeface="Times New Roman" panose="02020603050405020304" pitchFamily="18" charset="0"/>
                <a:cs typeface="Times New Roman" panose="02020603050405020304" pitchFamily="18" charset="0"/>
              </a:rPr>
            </a:b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Wearing a Mask is Essential</a:t>
            </a:r>
            <a:br>
              <a:rPr lang="en-US" dirty="0"/>
            </a:br>
            <a:endParaRPr lang="en-US" dirty="0"/>
          </a:p>
        </p:txBody>
      </p:sp>
      <p:sp>
        <p:nvSpPr>
          <p:cNvPr id="3" name="Subtitle 2">
            <a:extLst>
              <a:ext uri="{FF2B5EF4-FFF2-40B4-BE49-F238E27FC236}">
                <a16:creationId xmlns:a16="http://schemas.microsoft.com/office/drawing/2014/main" id="{929BD27A-4C12-4001-8EAC-B8B02D794ADF}"/>
              </a:ext>
            </a:extLst>
          </p:cNvPr>
          <p:cNvSpPr>
            <a:spLocks noGrp="1"/>
          </p:cNvSpPr>
          <p:nvPr>
            <p:ph type="subTitle" idx="1"/>
          </p:nvPr>
        </p:nvSpPr>
        <p:spPr>
          <a:xfrm>
            <a:off x="745724" y="4777380"/>
            <a:ext cx="7066627" cy="1135148"/>
          </a:xfrm>
        </p:spPr>
        <p:txBody>
          <a:bodyPr>
            <a:normAutofit fontScale="40000" lnSpcReduction="20000"/>
          </a:bodyPr>
          <a:lstStyle/>
          <a:p>
            <a:endParaRPr lang="en-US" dirty="0"/>
          </a:p>
          <a:p>
            <a:r>
              <a:rPr lang="en-US" sz="3600" dirty="0">
                <a:solidFill>
                  <a:schemeClr val="accent5">
                    <a:lumMod val="60000"/>
                    <a:lumOff val="40000"/>
                  </a:schemeClr>
                </a:solidFill>
                <a:latin typeface="Times New Roman" panose="02020603050405020304" pitchFamily="18" charset="0"/>
                <a:cs typeface="Times New Roman" panose="02020603050405020304" pitchFamily="18" charset="0"/>
              </a:rPr>
              <a:t>Sand hills GNETS Corner</a:t>
            </a:r>
          </a:p>
          <a:p>
            <a:r>
              <a:rPr lang="en-US" sz="3600" dirty="0">
                <a:solidFill>
                  <a:schemeClr val="accent5">
                    <a:lumMod val="60000"/>
                    <a:lumOff val="40000"/>
                  </a:schemeClr>
                </a:solidFill>
                <a:latin typeface="Times New Roman" panose="02020603050405020304" pitchFamily="18" charset="0"/>
                <a:cs typeface="Times New Roman" panose="02020603050405020304" pitchFamily="18" charset="0"/>
              </a:rPr>
              <a:t>Presented by: Quenshauna Motley Smith, Ed. D. </a:t>
            </a:r>
          </a:p>
          <a:p>
            <a:r>
              <a:rPr lang="en-US" sz="3600" dirty="0">
                <a:solidFill>
                  <a:schemeClr val="accent5">
                    <a:lumMod val="60000"/>
                    <a:lumOff val="40000"/>
                  </a:schemeClr>
                </a:solidFill>
                <a:latin typeface="Times New Roman" panose="02020603050405020304" pitchFamily="18" charset="0"/>
                <a:cs typeface="Times New Roman" panose="02020603050405020304" pitchFamily="18" charset="0"/>
              </a:rPr>
              <a:t>GNETS Liaison</a:t>
            </a:r>
          </a:p>
          <a:p>
            <a:endParaRPr lang="en-US" sz="3600" dirty="0">
              <a:solidFill>
                <a:schemeClr val="accent5">
                  <a:lumMod val="60000"/>
                  <a:lumOff val="40000"/>
                </a:schemeClr>
              </a:solidFill>
              <a:latin typeface="Times New Roman" panose="02020603050405020304" pitchFamily="18" charset="0"/>
              <a:cs typeface="Times New Roman" panose="02020603050405020304" pitchFamily="18" charset="0"/>
            </a:endParaRPr>
          </a:p>
        </p:txBody>
      </p:sp>
      <p:pic>
        <p:nvPicPr>
          <p:cNvPr id="1026" name="Picture 2" descr="Help Akron Children's protect our patients and staff with DIY face masks:Inside  Children's Blog">
            <a:extLst>
              <a:ext uri="{FF2B5EF4-FFF2-40B4-BE49-F238E27FC236}">
                <a16:creationId xmlns:a16="http://schemas.microsoft.com/office/drawing/2014/main" id="{CED18BD2-714E-44CE-AB70-D1D6E2995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707" y="3042729"/>
            <a:ext cx="3369075"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5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E5E1-E94D-40EB-816A-5405A6165BC4}"/>
              </a:ext>
            </a:extLst>
          </p:cNvPr>
          <p:cNvSpPr>
            <a:spLocks noGrp="1"/>
          </p:cNvSpPr>
          <p:nvPr>
            <p:ph type="title"/>
          </p:nvPr>
        </p:nvSpPr>
        <p:spPr>
          <a:xfrm>
            <a:off x="1090708" y="701336"/>
            <a:ext cx="8825659" cy="979296"/>
          </a:xfrm>
        </p:spPr>
        <p:txBody>
          <a:bodyPr/>
          <a:lstStyle/>
          <a:p>
            <a:pPr algn="ctr"/>
            <a:br>
              <a:rPr lang="en-US" sz="2800" b="1" cap="all" dirty="0"/>
            </a:br>
            <a:r>
              <a:rPr lang="en-US" b="1" cap="all" dirty="0">
                <a:solidFill>
                  <a:schemeClr val="bg1"/>
                </a:solidFill>
                <a:latin typeface="Times New Roman" panose="02020603050405020304" pitchFamily="18" charset="0"/>
                <a:cs typeface="Times New Roman" panose="02020603050405020304" pitchFamily="18" charset="0"/>
              </a:rPr>
              <a:t>STRATEGIES FOR students Wearing MASKS </a:t>
            </a:r>
            <a:br>
              <a:rPr lang="en-US" b="1" cap="all" dirty="0">
                <a:solidFill>
                  <a:schemeClr val="bg1"/>
                </a:solidFill>
              </a:rPr>
            </a:br>
            <a:r>
              <a:rPr lang="en-US" b="1" i="1" cap="all" dirty="0">
                <a:solidFill>
                  <a:schemeClr val="bg1"/>
                </a:solidFill>
                <a:latin typeface="Times New Roman" panose="02020603050405020304" pitchFamily="18" charset="0"/>
                <a:cs typeface="Times New Roman" panose="02020603050405020304" pitchFamily="18" charset="0"/>
              </a:rPr>
              <a:t>Tip #1</a:t>
            </a:r>
            <a:endParaRPr lang="en-US" i="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629819-4738-4A7E-8BB5-B5DEEC3E8F36}"/>
              </a:ext>
            </a:extLst>
          </p:cNvPr>
          <p:cNvSpPr>
            <a:spLocks noGrp="1"/>
          </p:cNvSpPr>
          <p:nvPr>
            <p:ph idx="1"/>
          </p:nvPr>
        </p:nvSpPr>
        <p:spPr>
          <a:xfrm>
            <a:off x="577050" y="2603499"/>
            <a:ext cx="10591060" cy="3673013"/>
          </a:xfrm>
        </p:spPr>
        <p:txBody>
          <a:bodyPr>
            <a:normAutofit/>
          </a:bodyPr>
          <a:lstStyle/>
          <a:p>
            <a:r>
              <a:rPr lang="en-US" sz="2400" b="1" dirty="0">
                <a:solidFill>
                  <a:srgbClr val="00B050"/>
                </a:solidFill>
                <a:latin typeface="Times New Roman" panose="02020603050405020304" pitchFamily="18" charset="0"/>
                <a:cs typeface="Times New Roman" panose="02020603050405020304" pitchFamily="18" charset="0"/>
              </a:rPr>
              <a:t>Calming bag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accent6">
                    <a:lumMod val="50000"/>
                  </a:schemeClr>
                </a:solidFill>
                <a:latin typeface="Times New Roman" panose="02020603050405020304" pitchFamily="18" charset="0"/>
                <a:cs typeface="Times New Roman" panose="02020603050405020304" pitchFamily="18" charset="0"/>
              </a:rPr>
              <a:t>Tangible items such as Band-Aids, mints, a personal note or encouraging sticker, extra pencils, etc. can often feel comforting when someone notices our fears or worries. </a:t>
            </a:r>
          </a:p>
          <a:p>
            <a:r>
              <a:rPr lang="en-US" sz="2400" dirty="0">
                <a:solidFill>
                  <a:schemeClr val="accent6">
                    <a:lumMod val="50000"/>
                  </a:schemeClr>
                </a:solidFill>
                <a:latin typeface="Times New Roman" panose="02020603050405020304" pitchFamily="18" charset="0"/>
                <a:cs typeface="Times New Roman" panose="02020603050405020304" pitchFamily="18" charset="0"/>
              </a:rPr>
              <a:t>Teachers can create a bag for each student—if a grant or other funding is available—</a:t>
            </a:r>
          </a:p>
          <a:p>
            <a:r>
              <a:rPr lang="en-US" sz="2400" dirty="0">
                <a:solidFill>
                  <a:schemeClr val="accent6">
                    <a:lumMod val="50000"/>
                  </a:schemeClr>
                </a:solidFill>
                <a:latin typeface="Times New Roman" panose="02020603050405020304" pitchFamily="18" charset="0"/>
                <a:cs typeface="Times New Roman" panose="02020603050405020304" pitchFamily="18" charset="0"/>
              </a:rPr>
              <a:t>Send home a list of items so that parents and guardians can create the bags. </a:t>
            </a:r>
          </a:p>
        </p:txBody>
      </p:sp>
      <p:pic>
        <p:nvPicPr>
          <p:cNvPr id="5122" name="Picture 2" descr="Portrait Of Children Doing Yoga In The Park Stock Photo, Picture And  Royalty Free Image. Image 58602133.">
            <a:extLst>
              <a:ext uri="{FF2B5EF4-FFF2-40B4-BE49-F238E27FC236}">
                <a16:creationId xmlns:a16="http://schemas.microsoft.com/office/drawing/2014/main" id="{DA4CB4DE-2CF1-423A-9805-F238C65FD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5" y="5403324"/>
            <a:ext cx="3924300" cy="145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02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5394-A2C2-485C-A01C-DD78E7DBB2A2}"/>
              </a:ext>
            </a:extLst>
          </p:cNvPr>
          <p:cNvSpPr>
            <a:spLocks noGrp="1"/>
          </p:cNvSpPr>
          <p:nvPr>
            <p:ph type="title"/>
          </p:nvPr>
        </p:nvSpPr>
        <p:spPr/>
        <p:txBody>
          <a:bodyPr/>
          <a:lstStyle/>
          <a:p>
            <a:pPr algn="ctr"/>
            <a:r>
              <a:rPr lang="en-US" b="1" cap="all" dirty="0">
                <a:solidFill>
                  <a:schemeClr val="bg1"/>
                </a:solidFill>
                <a:latin typeface="Times New Roman" panose="02020603050405020304" pitchFamily="18" charset="0"/>
                <a:cs typeface="Times New Roman" panose="02020603050405020304" pitchFamily="18" charset="0"/>
              </a:rPr>
              <a:t>STRATEGIES FOR students Wearing MASKS </a:t>
            </a:r>
            <a:br>
              <a:rPr lang="en-US" b="1" cap="all" dirty="0">
                <a:solidFill>
                  <a:schemeClr val="bg1"/>
                </a:solidFill>
              </a:rPr>
            </a:br>
            <a:r>
              <a:rPr lang="en-US" b="1" i="1" cap="all" dirty="0">
                <a:solidFill>
                  <a:schemeClr val="bg1"/>
                </a:solidFill>
                <a:latin typeface="Times New Roman" panose="02020603050405020304" pitchFamily="18" charset="0"/>
                <a:cs typeface="Times New Roman" panose="02020603050405020304" pitchFamily="18" charset="0"/>
              </a:rPr>
              <a:t>Tip #2</a:t>
            </a:r>
            <a:endParaRPr lang="en-US" dirty="0">
              <a:solidFill>
                <a:schemeClr val="bg1"/>
              </a:solidFill>
            </a:endParaRPr>
          </a:p>
        </p:txBody>
      </p:sp>
      <p:sp>
        <p:nvSpPr>
          <p:cNvPr id="3" name="Content Placeholder 2">
            <a:extLst>
              <a:ext uri="{FF2B5EF4-FFF2-40B4-BE49-F238E27FC236}">
                <a16:creationId xmlns:a16="http://schemas.microsoft.com/office/drawing/2014/main" id="{50A8A67F-EB73-40BC-BF82-CD6EBAD6D26B}"/>
              </a:ext>
            </a:extLst>
          </p:cNvPr>
          <p:cNvSpPr>
            <a:spLocks noGrp="1"/>
          </p:cNvSpPr>
          <p:nvPr>
            <p:ph idx="1"/>
          </p:nvPr>
        </p:nvSpPr>
        <p:spPr>
          <a:xfrm>
            <a:off x="896646" y="2600325"/>
            <a:ext cx="10422384" cy="3419475"/>
          </a:xfrm>
        </p:spPr>
        <p:txBody>
          <a:bodyPr>
            <a:normAutofit/>
          </a:bodyPr>
          <a:lstStyle/>
          <a:p>
            <a:r>
              <a:rPr lang="en-US" sz="2400" b="1" dirty="0">
                <a:solidFill>
                  <a:srgbClr val="00B050"/>
                </a:solidFill>
                <a:latin typeface="Times New Roman" panose="02020603050405020304" pitchFamily="18" charset="0"/>
                <a:cs typeface="Times New Roman" panose="02020603050405020304" pitchFamily="18" charset="0"/>
              </a:rPr>
              <a:t>New routines: </a:t>
            </a:r>
            <a:r>
              <a:rPr lang="en-US" sz="2400" dirty="0">
                <a:solidFill>
                  <a:schemeClr val="accent6">
                    <a:lumMod val="50000"/>
                  </a:schemeClr>
                </a:solidFill>
                <a:latin typeface="Times New Roman" panose="02020603050405020304" pitchFamily="18" charset="0"/>
                <a:cs typeface="Times New Roman" panose="02020603050405020304" pitchFamily="18" charset="0"/>
              </a:rPr>
              <a:t>be purposeful about creating classroom routines to ease any embarrassment, discomfort, worry, or anxiety students may have about wearing masks. </a:t>
            </a:r>
          </a:p>
          <a:p>
            <a:r>
              <a:rPr lang="en-US" sz="2400" dirty="0">
                <a:solidFill>
                  <a:schemeClr val="accent6">
                    <a:lumMod val="50000"/>
                  </a:schemeClr>
                </a:solidFill>
                <a:latin typeface="Times New Roman" panose="02020603050405020304" pitchFamily="18" charset="0"/>
                <a:cs typeface="Times New Roman" panose="02020603050405020304" pitchFamily="18" charset="0"/>
              </a:rPr>
              <a:t>Many of our students will not walk in already accustomed to wearing masks, so routines and predictable structures can help them feel calm and ready to learn.</a:t>
            </a:r>
          </a:p>
          <a:p>
            <a:r>
              <a:rPr lang="en-US" sz="2400" dirty="0">
                <a:solidFill>
                  <a:schemeClr val="accent6">
                    <a:lumMod val="50000"/>
                  </a:schemeClr>
                </a:solidFill>
                <a:latin typeface="Times New Roman" panose="02020603050405020304" pitchFamily="18" charset="0"/>
                <a:cs typeface="Times New Roman" panose="02020603050405020304" pitchFamily="18" charset="0"/>
              </a:rPr>
              <a:t> Routines can include things like drawing or journaling thoughts or other hands on activities.</a:t>
            </a:r>
          </a:p>
        </p:txBody>
      </p:sp>
      <p:pic>
        <p:nvPicPr>
          <p:cNvPr id="1028" name="Picture 4" descr="7 Digital Tools to Streamline Your Classroom Routines - Blog">
            <a:extLst>
              <a:ext uri="{FF2B5EF4-FFF2-40B4-BE49-F238E27FC236}">
                <a16:creationId xmlns:a16="http://schemas.microsoft.com/office/drawing/2014/main" id="{23CC3711-654B-4972-AA95-A8B781AB3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150" y="5543550"/>
            <a:ext cx="337185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7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018C-D059-4AF6-9D2C-ECC96250C40D}"/>
              </a:ext>
            </a:extLst>
          </p:cNvPr>
          <p:cNvSpPr>
            <a:spLocks noGrp="1"/>
          </p:cNvSpPr>
          <p:nvPr>
            <p:ph type="title"/>
          </p:nvPr>
        </p:nvSpPr>
        <p:spPr/>
        <p:txBody>
          <a:bodyPr/>
          <a:lstStyle/>
          <a:p>
            <a:pPr algn="ctr"/>
            <a:r>
              <a:rPr lang="en-US" b="1" cap="all" dirty="0">
                <a:solidFill>
                  <a:schemeClr val="bg1"/>
                </a:solidFill>
                <a:latin typeface="Times New Roman" panose="02020603050405020304" pitchFamily="18" charset="0"/>
                <a:cs typeface="Times New Roman" panose="02020603050405020304" pitchFamily="18" charset="0"/>
              </a:rPr>
              <a:t>STRATEGIES FOR students Wearing MASKS </a:t>
            </a:r>
            <a:br>
              <a:rPr lang="en-US" b="1" cap="all" dirty="0">
                <a:solidFill>
                  <a:schemeClr val="bg1"/>
                </a:solidFill>
              </a:rPr>
            </a:br>
            <a:r>
              <a:rPr lang="en-US" b="1" i="1" cap="all" dirty="0">
                <a:solidFill>
                  <a:schemeClr val="bg1"/>
                </a:solidFill>
                <a:latin typeface="Times New Roman" panose="02020603050405020304" pitchFamily="18" charset="0"/>
                <a:cs typeface="Times New Roman" panose="02020603050405020304" pitchFamily="18" charset="0"/>
              </a:rPr>
              <a:t>Tip #3</a:t>
            </a:r>
            <a:endParaRPr lang="en-US" dirty="0">
              <a:solidFill>
                <a:schemeClr val="bg1"/>
              </a:solidFill>
            </a:endParaRPr>
          </a:p>
        </p:txBody>
      </p:sp>
      <p:sp>
        <p:nvSpPr>
          <p:cNvPr id="3" name="Content Placeholder 2">
            <a:extLst>
              <a:ext uri="{FF2B5EF4-FFF2-40B4-BE49-F238E27FC236}">
                <a16:creationId xmlns:a16="http://schemas.microsoft.com/office/drawing/2014/main" id="{27E4E142-50D0-4893-BF6F-D78DB022AAB0}"/>
              </a:ext>
            </a:extLst>
          </p:cNvPr>
          <p:cNvSpPr>
            <a:spLocks noGrp="1"/>
          </p:cNvSpPr>
          <p:nvPr>
            <p:ph idx="1"/>
          </p:nvPr>
        </p:nvSpPr>
        <p:spPr>
          <a:xfrm>
            <a:off x="676276" y="2905124"/>
            <a:ext cx="10572750" cy="3324225"/>
          </a:xfrm>
        </p:spPr>
        <p:txBody>
          <a:bodyPr>
            <a:normAutofit/>
          </a:bodyPr>
          <a:lstStyle/>
          <a:p>
            <a:r>
              <a:rPr lang="en-US" sz="2400" b="1" dirty="0">
                <a:solidFill>
                  <a:srgbClr val="00B050"/>
                </a:solidFill>
                <a:latin typeface="Times New Roman" panose="02020603050405020304" pitchFamily="18" charset="0"/>
                <a:cs typeface="Times New Roman" panose="02020603050405020304" pitchFamily="18" charset="0"/>
              </a:rPr>
              <a:t>Connections with parents: </a:t>
            </a:r>
            <a:r>
              <a:rPr lang="en-US" sz="2400" dirty="0">
                <a:solidFill>
                  <a:schemeClr val="accent6">
                    <a:lumMod val="50000"/>
                  </a:schemeClr>
                </a:solidFill>
                <a:latin typeface="Times New Roman" panose="02020603050405020304" pitchFamily="18" charset="0"/>
                <a:cs typeface="Times New Roman" panose="02020603050405020304" pitchFamily="18" charset="0"/>
              </a:rPr>
              <a:t>A letter to parents outlining class procedures and routines will ease their anxiety and that of their kids. Teachers can also use this letter to invite parents to share the celebrations and challenges their children have experienced over the past several months.</a:t>
            </a:r>
          </a:p>
        </p:txBody>
      </p:sp>
      <p:pic>
        <p:nvPicPr>
          <p:cNvPr id="2050" name="Picture 2" descr="Parents Matter: Building Community through Connections - Home | Facebook">
            <a:extLst>
              <a:ext uri="{FF2B5EF4-FFF2-40B4-BE49-F238E27FC236}">
                <a16:creationId xmlns:a16="http://schemas.microsoft.com/office/drawing/2014/main" id="{B907C965-7102-4FE6-975D-5197EDD65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038" y="4943474"/>
            <a:ext cx="4481512"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2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B13F-8340-445B-90E6-CB99C87F698B}"/>
              </a:ext>
            </a:extLst>
          </p:cNvPr>
          <p:cNvSpPr>
            <a:spLocks noGrp="1"/>
          </p:cNvSpPr>
          <p:nvPr>
            <p:ph type="title"/>
          </p:nvPr>
        </p:nvSpPr>
        <p:spPr>
          <a:xfrm>
            <a:off x="1154954" y="838200"/>
            <a:ext cx="8761413" cy="842432"/>
          </a:xfrm>
        </p:spPr>
        <p:txBody>
          <a:bodyPr>
            <a:normAutofit fontScale="90000"/>
          </a:bodyPr>
          <a:lstStyle/>
          <a:p>
            <a:pPr algn="ctr">
              <a:lnSpc>
                <a:spcPct val="90000"/>
              </a:lnSpc>
            </a:pPr>
            <a:br>
              <a:rPr lang="en-US" sz="1400" dirty="0">
                <a:latin typeface="Bookman Old Style" panose="02050604050505020204" pitchFamily="18" charset="0"/>
              </a:rPr>
            </a:br>
            <a:r>
              <a:rPr lang="en-US" sz="4000" dirty="0">
                <a:latin typeface="Bookman Old Style" panose="02050604050505020204" pitchFamily="18" charset="0"/>
              </a:rPr>
              <a:t>Suggested Questions to Ask Parents</a:t>
            </a:r>
            <a:br>
              <a:rPr lang="en-US" sz="4000" dirty="0">
                <a:latin typeface="Bookman Old Style" panose="02050604050505020204" pitchFamily="18" charset="0"/>
              </a:rPr>
            </a:br>
            <a:endParaRPr lang="en-US" sz="4000" dirty="0">
              <a:latin typeface="Bookman Old Style" panose="02050604050505020204" pitchFamily="18" charset="0"/>
            </a:endParaRPr>
          </a:p>
        </p:txBody>
      </p:sp>
      <p:pic>
        <p:nvPicPr>
          <p:cNvPr id="3074" name="Picture 2" descr="Parent Digital Connections / Home">
            <a:extLst>
              <a:ext uri="{FF2B5EF4-FFF2-40B4-BE49-F238E27FC236}">
                <a16:creationId xmlns:a16="http://schemas.microsoft.com/office/drawing/2014/main" id="{4B9B9C86-68F4-4CC9-82C6-E9296BC4A1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932" b="1"/>
          <a:stretch/>
        </p:blipFill>
        <p:spPr bwMode="auto">
          <a:xfrm>
            <a:off x="1151467" y="2775951"/>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34495E7-D7FD-484B-B345-49AF3A3D9100}"/>
              </a:ext>
            </a:extLst>
          </p:cNvPr>
          <p:cNvSpPr>
            <a:spLocks noGrp="1"/>
          </p:cNvSpPr>
          <p:nvPr>
            <p:ph idx="1"/>
          </p:nvPr>
        </p:nvSpPr>
        <p:spPr>
          <a:xfrm>
            <a:off x="5980954" y="2603500"/>
            <a:ext cx="5211979" cy="3416300"/>
          </a:xfrm>
        </p:spPr>
        <p:txBody>
          <a:bodyPr anchor="ctr">
            <a:normAutofit lnSpcReduction="10000"/>
          </a:bodyPr>
          <a:lstStyle/>
          <a:p>
            <a:r>
              <a:rPr lang="en-US" sz="2000" dirty="0">
                <a:solidFill>
                  <a:schemeClr val="accent6">
                    <a:lumMod val="50000"/>
                  </a:schemeClr>
                </a:solidFill>
                <a:latin typeface="Bookman Old Style" panose="02050604050505020204" pitchFamily="18" charset="0"/>
              </a:rPr>
              <a:t>What are the two or three best ways I can create a positive experience for your child this year?</a:t>
            </a:r>
          </a:p>
          <a:p>
            <a:r>
              <a:rPr lang="en-US" sz="2000" dirty="0">
                <a:solidFill>
                  <a:schemeClr val="accent6">
                    <a:lumMod val="50000"/>
                  </a:schemeClr>
                </a:solidFill>
                <a:latin typeface="Bookman Old Style" panose="02050604050505020204" pitchFamily="18" charset="0"/>
              </a:rPr>
              <a:t>Please share your favorite memories of your child. What makes him or her smile and laugh?</a:t>
            </a:r>
          </a:p>
          <a:p>
            <a:r>
              <a:rPr lang="en-US" sz="2000" dirty="0">
                <a:solidFill>
                  <a:schemeClr val="accent6">
                    <a:lumMod val="50000"/>
                  </a:schemeClr>
                </a:solidFill>
                <a:latin typeface="Bookman Old Style" panose="02050604050505020204" pitchFamily="18" charset="0"/>
              </a:rPr>
              <a:t>What do you need from me that would be helpful for your family?</a:t>
            </a:r>
          </a:p>
          <a:p>
            <a:r>
              <a:rPr lang="en-US" sz="2000" dirty="0">
                <a:solidFill>
                  <a:schemeClr val="accent6">
                    <a:lumMod val="50000"/>
                  </a:schemeClr>
                </a:solidFill>
                <a:latin typeface="Bookman Old Style" panose="02050604050505020204" pitchFamily="18" charset="0"/>
              </a:rPr>
              <a:t>What are ways I could help your child adjust to the mask this year?</a:t>
            </a:r>
          </a:p>
          <a:p>
            <a:pPr marL="0" indent="0">
              <a:buNone/>
            </a:pPr>
            <a:endParaRPr lang="en-US" dirty="0"/>
          </a:p>
        </p:txBody>
      </p:sp>
    </p:spTree>
    <p:extLst>
      <p:ext uri="{BB962C8B-B14F-4D97-AF65-F5344CB8AC3E}">
        <p14:creationId xmlns:p14="http://schemas.microsoft.com/office/powerpoint/2010/main" val="242855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AD23-7206-48E5-B269-94A7E911FB9F}"/>
              </a:ext>
            </a:extLst>
          </p:cNvPr>
          <p:cNvSpPr>
            <a:spLocks noGrp="1"/>
          </p:cNvSpPr>
          <p:nvPr>
            <p:ph type="title"/>
          </p:nvPr>
        </p:nvSpPr>
        <p:spPr/>
        <p:txBody>
          <a:bodyPr/>
          <a:lstStyle/>
          <a:p>
            <a:pPr algn="ctr"/>
            <a:r>
              <a:rPr lang="en-US" b="1" cap="all" dirty="0">
                <a:solidFill>
                  <a:schemeClr val="bg1"/>
                </a:solidFill>
                <a:latin typeface="Times New Roman" panose="02020603050405020304" pitchFamily="18" charset="0"/>
                <a:cs typeface="Times New Roman" panose="02020603050405020304" pitchFamily="18" charset="0"/>
              </a:rPr>
              <a:t>STRATEGIES FOR students wearing MASKS </a:t>
            </a:r>
            <a:br>
              <a:rPr lang="en-US" b="1" cap="all" dirty="0">
                <a:solidFill>
                  <a:schemeClr val="bg1"/>
                </a:solidFill>
              </a:rPr>
            </a:br>
            <a:r>
              <a:rPr lang="en-US" b="1" i="1" cap="all" dirty="0">
                <a:solidFill>
                  <a:schemeClr val="bg1"/>
                </a:solidFill>
                <a:latin typeface="Times New Roman" panose="02020603050405020304" pitchFamily="18" charset="0"/>
                <a:cs typeface="Times New Roman" panose="02020603050405020304" pitchFamily="18" charset="0"/>
              </a:rPr>
              <a:t>Tip #4</a:t>
            </a:r>
            <a:endParaRPr lang="en-US" dirty="0"/>
          </a:p>
        </p:txBody>
      </p:sp>
      <p:sp>
        <p:nvSpPr>
          <p:cNvPr id="3" name="Content Placeholder 2">
            <a:extLst>
              <a:ext uri="{FF2B5EF4-FFF2-40B4-BE49-F238E27FC236}">
                <a16:creationId xmlns:a16="http://schemas.microsoft.com/office/drawing/2014/main" id="{5544E524-4959-43C6-94F3-A29542E47617}"/>
              </a:ext>
            </a:extLst>
          </p:cNvPr>
          <p:cNvSpPr>
            <a:spLocks noGrp="1"/>
          </p:cNvSpPr>
          <p:nvPr>
            <p:ph idx="1"/>
          </p:nvPr>
        </p:nvSpPr>
        <p:spPr>
          <a:xfrm>
            <a:off x="828676" y="2543175"/>
            <a:ext cx="10601324" cy="3476625"/>
          </a:xfrm>
        </p:spPr>
        <p:txBody>
          <a:bodyPr>
            <a:normAutofit/>
          </a:bodyPr>
          <a:lstStyle/>
          <a:p>
            <a:r>
              <a:rPr lang="en-US" sz="2400" b="1" dirty="0">
                <a:solidFill>
                  <a:srgbClr val="00B050"/>
                </a:solidFill>
                <a:latin typeface="Bookman Old Style" panose="02050604050505020204" pitchFamily="18" charset="0"/>
              </a:rPr>
              <a:t>Face masks and superhero powers: </a:t>
            </a:r>
            <a:r>
              <a:rPr lang="en-US" sz="2400" dirty="0">
                <a:solidFill>
                  <a:schemeClr val="accent6">
                    <a:lumMod val="50000"/>
                  </a:schemeClr>
                </a:solidFill>
                <a:latin typeface="Bookman Old Style" panose="02050604050505020204" pitchFamily="18" charset="0"/>
              </a:rPr>
              <a:t>This is a new focused attention practice designed around masks. </a:t>
            </a:r>
          </a:p>
          <a:p>
            <a:r>
              <a:rPr lang="en-US" sz="2400" dirty="0">
                <a:solidFill>
                  <a:schemeClr val="accent6">
                    <a:lumMod val="50000"/>
                  </a:schemeClr>
                </a:solidFill>
                <a:latin typeface="Bookman Old Style" panose="02050604050505020204" pitchFamily="18" charset="0"/>
              </a:rPr>
              <a:t>Ask students what superhero they are, ask them all to create a power pose. As they hold this pose, have them breathe in three deep breaths, hold for a couple of seconds, and then breathe out a superpower they wish to send to themselves, someone they care about, or the world.</a:t>
            </a:r>
          </a:p>
        </p:txBody>
      </p:sp>
      <p:pic>
        <p:nvPicPr>
          <p:cNvPr id="4098" name="Picture 2" descr="Be a Superhero! Wear Your Mask. | Fort Sanders Regional Medical Center, a  member of Covenant Health">
            <a:extLst>
              <a:ext uri="{FF2B5EF4-FFF2-40B4-BE49-F238E27FC236}">
                <a16:creationId xmlns:a16="http://schemas.microsoft.com/office/drawing/2014/main" id="{3847BAD9-B9CB-4AFC-BA6E-70B715F9E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950" y="5412148"/>
            <a:ext cx="3448050" cy="144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09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1621-8F95-44E7-A9F5-B461DA279426}"/>
              </a:ext>
            </a:extLst>
          </p:cNvPr>
          <p:cNvSpPr>
            <a:spLocks noGrp="1"/>
          </p:cNvSpPr>
          <p:nvPr>
            <p:ph type="title"/>
          </p:nvPr>
        </p:nvSpPr>
        <p:spPr/>
        <p:txBody>
          <a:bodyPr/>
          <a:lstStyle/>
          <a:p>
            <a:pPr algn="ctr"/>
            <a:r>
              <a:rPr lang="en-US" b="1" cap="all" dirty="0">
                <a:solidFill>
                  <a:schemeClr val="bg1"/>
                </a:solidFill>
                <a:latin typeface="Times New Roman" panose="02020603050405020304" pitchFamily="18" charset="0"/>
                <a:cs typeface="Times New Roman" panose="02020603050405020304" pitchFamily="18" charset="0"/>
              </a:rPr>
              <a:t>STRATEGIES FOR students Wearing MASKS </a:t>
            </a:r>
            <a:br>
              <a:rPr lang="en-US" b="1" cap="all" dirty="0">
                <a:solidFill>
                  <a:schemeClr val="bg1"/>
                </a:solidFill>
              </a:rPr>
            </a:br>
            <a:r>
              <a:rPr lang="en-US" b="1" i="1" cap="all" dirty="0">
                <a:solidFill>
                  <a:schemeClr val="bg1"/>
                </a:solidFill>
                <a:latin typeface="Times New Roman" panose="02020603050405020304" pitchFamily="18" charset="0"/>
                <a:cs typeface="Times New Roman" panose="02020603050405020304" pitchFamily="18" charset="0"/>
              </a:rPr>
              <a:t>Tip #5</a:t>
            </a:r>
            <a:endParaRPr lang="en-US" dirty="0"/>
          </a:p>
        </p:txBody>
      </p:sp>
      <p:sp>
        <p:nvSpPr>
          <p:cNvPr id="3" name="Content Placeholder 2">
            <a:extLst>
              <a:ext uri="{FF2B5EF4-FFF2-40B4-BE49-F238E27FC236}">
                <a16:creationId xmlns:a16="http://schemas.microsoft.com/office/drawing/2014/main" id="{61555A9A-908C-4814-A9D5-51E30AB8673F}"/>
              </a:ext>
            </a:extLst>
          </p:cNvPr>
          <p:cNvSpPr>
            <a:spLocks noGrp="1"/>
          </p:cNvSpPr>
          <p:nvPr>
            <p:ph idx="1"/>
          </p:nvPr>
        </p:nvSpPr>
        <p:spPr>
          <a:xfrm>
            <a:off x="847725" y="2514600"/>
            <a:ext cx="10563225" cy="3505199"/>
          </a:xfrm>
        </p:spPr>
        <p:txBody>
          <a:bodyPr>
            <a:normAutofit/>
          </a:bodyPr>
          <a:lstStyle/>
          <a:p>
            <a:r>
              <a:rPr lang="en-US" sz="2400" b="1" dirty="0">
                <a:solidFill>
                  <a:srgbClr val="00B050"/>
                </a:solidFill>
                <a:latin typeface="Bookman Old Style" panose="02050604050505020204" pitchFamily="18" charset="0"/>
              </a:rPr>
              <a:t>Morning meeting questions: </a:t>
            </a:r>
            <a:r>
              <a:rPr lang="en-US" sz="2400" dirty="0">
                <a:solidFill>
                  <a:schemeClr val="accent6">
                    <a:lumMod val="50000"/>
                  </a:schemeClr>
                </a:solidFill>
                <a:latin typeface="Bookman Old Style" panose="02050604050505020204" pitchFamily="18" charset="0"/>
              </a:rPr>
              <a:t>These are some questions teachers can use so that students can get use to wearing their masks.</a:t>
            </a:r>
          </a:p>
          <a:p>
            <a:r>
              <a:rPr lang="en-US" sz="2400" dirty="0">
                <a:solidFill>
                  <a:schemeClr val="accent6">
                    <a:lumMod val="50000"/>
                  </a:schemeClr>
                </a:solidFill>
                <a:latin typeface="Bookman Old Style" panose="02050604050505020204" pitchFamily="18" charset="0"/>
              </a:rPr>
              <a:t>How does a mask protect us?</a:t>
            </a:r>
          </a:p>
          <a:p>
            <a:r>
              <a:rPr lang="en-US" sz="2400" dirty="0">
                <a:solidFill>
                  <a:schemeClr val="accent6">
                    <a:lumMod val="50000"/>
                  </a:schemeClr>
                </a:solidFill>
                <a:latin typeface="Bookman Old Style" panose="02050604050505020204" pitchFamily="18" charset="0"/>
              </a:rPr>
              <a:t>Do you know of any superheroes that wear masks?</a:t>
            </a:r>
          </a:p>
          <a:p>
            <a:r>
              <a:rPr lang="en-US" sz="2400" dirty="0">
                <a:solidFill>
                  <a:schemeClr val="accent6">
                    <a:lumMod val="50000"/>
                  </a:schemeClr>
                </a:solidFill>
                <a:latin typeface="Bookman Old Style" panose="02050604050505020204" pitchFamily="18" charset="0"/>
              </a:rPr>
              <a:t>Maybe we could all decorate our own paper masks? What colors, shapes, and designs do you want on your mask?</a:t>
            </a:r>
          </a:p>
          <a:p>
            <a:pPr marL="0" indent="0">
              <a:buNone/>
            </a:pPr>
            <a:endParaRPr lang="en-US" dirty="0"/>
          </a:p>
        </p:txBody>
      </p:sp>
      <p:pic>
        <p:nvPicPr>
          <p:cNvPr id="5122" name="Picture 2" descr="How to Bring 'More Beautiful' Questions Back to School | KQED">
            <a:extLst>
              <a:ext uri="{FF2B5EF4-FFF2-40B4-BE49-F238E27FC236}">
                <a16:creationId xmlns:a16="http://schemas.microsoft.com/office/drawing/2014/main" id="{E26F2FEE-1939-4949-95BF-45F5F5F25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49" y="5495924"/>
            <a:ext cx="3181351"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1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57E8-A396-4856-A943-FF6B368FDE79}"/>
              </a:ext>
            </a:extLst>
          </p:cNvPr>
          <p:cNvSpPr>
            <a:spLocks noGrp="1"/>
          </p:cNvSpPr>
          <p:nvPr>
            <p:ph type="title"/>
          </p:nvPr>
        </p:nvSpPr>
        <p:spPr/>
        <p:txBody>
          <a:bodyPr/>
          <a:lstStyle/>
          <a:p>
            <a:pPr algn="ctr"/>
            <a:r>
              <a:rPr lang="en-US" b="1" cap="all" dirty="0">
                <a:solidFill>
                  <a:schemeClr val="bg1"/>
                </a:solidFill>
                <a:latin typeface="Times New Roman" panose="02020603050405020304" pitchFamily="18" charset="0"/>
                <a:cs typeface="Times New Roman" panose="02020603050405020304" pitchFamily="18" charset="0"/>
              </a:rPr>
              <a:t>STRATEGIES FOR students Wearing MASKS </a:t>
            </a:r>
            <a:br>
              <a:rPr lang="en-US" b="1" cap="all" dirty="0">
                <a:solidFill>
                  <a:schemeClr val="bg1"/>
                </a:solidFill>
              </a:rPr>
            </a:br>
            <a:r>
              <a:rPr lang="en-US" b="1" i="1" cap="all" dirty="0">
                <a:solidFill>
                  <a:schemeClr val="bg1"/>
                </a:solidFill>
                <a:latin typeface="Times New Roman" panose="02020603050405020304" pitchFamily="18" charset="0"/>
                <a:cs typeface="Times New Roman" panose="02020603050405020304" pitchFamily="18" charset="0"/>
              </a:rPr>
              <a:t>Tip #6</a:t>
            </a:r>
            <a:endParaRPr lang="en-US" dirty="0"/>
          </a:p>
        </p:txBody>
      </p:sp>
      <p:sp>
        <p:nvSpPr>
          <p:cNvPr id="3" name="Content Placeholder 2">
            <a:extLst>
              <a:ext uri="{FF2B5EF4-FFF2-40B4-BE49-F238E27FC236}">
                <a16:creationId xmlns:a16="http://schemas.microsoft.com/office/drawing/2014/main" id="{0E0DC401-0480-49C3-9C87-B2160F4A161A}"/>
              </a:ext>
            </a:extLst>
          </p:cNvPr>
          <p:cNvSpPr>
            <a:spLocks noGrp="1"/>
          </p:cNvSpPr>
          <p:nvPr>
            <p:ph idx="1"/>
          </p:nvPr>
        </p:nvSpPr>
        <p:spPr>
          <a:xfrm>
            <a:off x="628650" y="2603500"/>
            <a:ext cx="10991850" cy="3744034"/>
          </a:xfrm>
        </p:spPr>
        <p:txBody>
          <a:bodyPr>
            <a:normAutofit/>
          </a:bodyPr>
          <a:lstStyle/>
          <a:p>
            <a:r>
              <a:rPr lang="en-US" sz="2000" b="1" dirty="0">
                <a:solidFill>
                  <a:srgbClr val="00B050"/>
                </a:solidFill>
                <a:latin typeface="Bookman Old Style" panose="02050604050505020204" pitchFamily="18" charset="0"/>
              </a:rPr>
              <a:t>Emotion reading practice: </a:t>
            </a:r>
            <a:r>
              <a:rPr lang="en-US" sz="2000" dirty="0">
                <a:solidFill>
                  <a:schemeClr val="accent6">
                    <a:lumMod val="50000"/>
                  </a:schemeClr>
                </a:solidFill>
                <a:latin typeface="Bookman Old Style" panose="02050604050505020204" pitchFamily="18" charset="0"/>
              </a:rPr>
              <a:t>We are capable of reading facial expressions from the eyes up. </a:t>
            </a:r>
          </a:p>
          <a:p>
            <a:r>
              <a:rPr lang="en-US" sz="2000" dirty="0">
                <a:solidFill>
                  <a:schemeClr val="accent6">
                    <a:lumMod val="50000"/>
                  </a:schemeClr>
                </a:solidFill>
                <a:latin typeface="Bookman Old Style" panose="02050604050505020204" pitchFamily="18" charset="0"/>
              </a:rPr>
              <a:t>Teachers can spend a few minutes a day practicing this. Have a student wearing a mask think of a feeling and try to express that with their face, ask the class to guess the emotion or feeling.</a:t>
            </a:r>
          </a:p>
          <a:p>
            <a:r>
              <a:rPr lang="en-US" sz="2000" dirty="0">
                <a:solidFill>
                  <a:schemeClr val="accent6">
                    <a:lumMod val="50000"/>
                  </a:schemeClr>
                </a:solidFill>
                <a:latin typeface="Bookman Old Style" panose="02050604050505020204" pitchFamily="18" charset="0"/>
              </a:rPr>
              <a:t>Another option is to put little masks on the emojis on feeling charts. Students can work to become experts at reading facial expressions of people wearing masks, which could be a fun ritual that reduces anxiety and fear.</a:t>
            </a:r>
          </a:p>
        </p:txBody>
      </p:sp>
      <p:pic>
        <p:nvPicPr>
          <p:cNvPr id="4" name="Picture 3">
            <a:extLst>
              <a:ext uri="{FF2B5EF4-FFF2-40B4-BE49-F238E27FC236}">
                <a16:creationId xmlns:a16="http://schemas.microsoft.com/office/drawing/2014/main" id="{4B753DE1-C71C-4BE3-9557-CBE09B26BED7}"/>
              </a:ext>
            </a:extLst>
          </p:cNvPr>
          <p:cNvPicPr>
            <a:picLocks noChangeAspect="1"/>
          </p:cNvPicPr>
          <p:nvPr/>
        </p:nvPicPr>
        <p:blipFill>
          <a:blip r:embed="rId2"/>
          <a:stretch>
            <a:fillRect/>
          </a:stretch>
        </p:blipFill>
        <p:spPr>
          <a:xfrm>
            <a:off x="3552825" y="5734050"/>
            <a:ext cx="5481637" cy="1123950"/>
          </a:xfrm>
          <a:prstGeom prst="rect">
            <a:avLst/>
          </a:prstGeom>
        </p:spPr>
      </p:pic>
    </p:spTree>
    <p:extLst>
      <p:ext uri="{BB962C8B-B14F-4D97-AF65-F5344CB8AC3E}">
        <p14:creationId xmlns:p14="http://schemas.microsoft.com/office/powerpoint/2010/main" val="383779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95D8-F30C-459C-B4B4-C6F2D4935700}"/>
              </a:ext>
            </a:extLst>
          </p:cNvPr>
          <p:cNvSpPr>
            <a:spLocks noGrp="1"/>
          </p:cNvSpPr>
          <p:nvPr>
            <p:ph type="title"/>
          </p:nvPr>
        </p:nvSpPr>
        <p:spPr/>
        <p:txBody>
          <a:bodyPr/>
          <a:lstStyle/>
          <a:p>
            <a:pPr algn="ctr"/>
            <a:r>
              <a:rPr lang="en-US" dirty="0">
                <a:latin typeface="Bookman Old Style" panose="02050604050505020204" pitchFamily="18" charset="0"/>
              </a:rPr>
              <a:t>References</a:t>
            </a:r>
          </a:p>
        </p:txBody>
      </p:sp>
      <p:sp>
        <p:nvSpPr>
          <p:cNvPr id="3" name="Content Placeholder 2">
            <a:extLst>
              <a:ext uri="{FF2B5EF4-FFF2-40B4-BE49-F238E27FC236}">
                <a16:creationId xmlns:a16="http://schemas.microsoft.com/office/drawing/2014/main" id="{37E6A7D2-DF6B-4678-B296-5932931D6677}"/>
              </a:ext>
            </a:extLst>
          </p:cNvPr>
          <p:cNvSpPr>
            <a:spLocks noGrp="1"/>
          </p:cNvSpPr>
          <p:nvPr>
            <p:ph idx="1"/>
          </p:nvPr>
        </p:nvSpPr>
        <p:spPr>
          <a:xfrm>
            <a:off x="1154954" y="2645546"/>
            <a:ext cx="8825659" cy="3374254"/>
          </a:xfrm>
        </p:spPr>
        <p:txBody>
          <a:bodyPr/>
          <a:lstStyle/>
          <a:p>
            <a:pPr marL="0" indent="0">
              <a:buNone/>
            </a:pPr>
            <a:r>
              <a:rPr lang="en-US" dirty="0">
                <a:hlinkClick r:id="rId2"/>
              </a:rPr>
              <a:t>https://www.edutopia.org/article/how-help-students-get-used-masks</a:t>
            </a:r>
          </a:p>
          <a:p>
            <a:pPr marL="0" indent="0">
              <a:buNone/>
            </a:pPr>
            <a:r>
              <a:rPr lang="en-US" dirty="0">
                <a:hlinkClick r:id="rId2"/>
              </a:rPr>
              <a:t>https://www.cdc.gov/coronavirus/2019-ncov/prevent-getting-sick/cloth-face-cover-guidance.html</a:t>
            </a:r>
            <a:endParaRPr lang="en-US" dirty="0"/>
          </a:p>
          <a:p>
            <a:pPr marL="0" indent="0">
              <a:buNone/>
            </a:pPr>
            <a:r>
              <a:rPr lang="en-US" dirty="0">
                <a:hlinkClick r:id="rId3"/>
              </a:rPr>
              <a:t>https://www.rcboe.org/sandhills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9259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8BA3-57F7-41A9-B44E-369809424047}"/>
              </a:ext>
            </a:extLst>
          </p:cNvPr>
          <p:cNvSpPr>
            <a:spLocks noGrp="1"/>
          </p:cNvSpPr>
          <p:nvPr>
            <p:ph type="title"/>
          </p:nvPr>
        </p:nvSpPr>
        <p:spPr/>
        <p:txBody>
          <a:bodyPr/>
          <a:lstStyle/>
          <a:p>
            <a:pPr algn="ctr"/>
            <a:r>
              <a:rPr lang="en-US" sz="4000" dirty="0">
                <a:solidFill>
                  <a:schemeClr val="bg1"/>
                </a:solidFill>
                <a:latin typeface="Times New Roman" panose="02020603050405020304" pitchFamily="18" charset="0"/>
                <a:cs typeface="Times New Roman" panose="02020603050405020304" pitchFamily="18" charset="0"/>
              </a:rPr>
              <a:t>GNETS Mission Statement</a:t>
            </a:r>
          </a:p>
        </p:txBody>
      </p:sp>
      <p:sp>
        <p:nvSpPr>
          <p:cNvPr id="3" name="Content Placeholder 2">
            <a:extLst>
              <a:ext uri="{FF2B5EF4-FFF2-40B4-BE49-F238E27FC236}">
                <a16:creationId xmlns:a16="http://schemas.microsoft.com/office/drawing/2014/main" id="{C806A225-9DFF-460C-8F68-20A2B8BF018D}"/>
              </a:ext>
            </a:extLst>
          </p:cNvPr>
          <p:cNvSpPr>
            <a:spLocks noGrp="1"/>
          </p:cNvSpPr>
          <p:nvPr>
            <p:ph idx="1"/>
          </p:nvPr>
        </p:nvSpPr>
        <p:spPr>
          <a:xfrm>
            <a:off x="1154954" y="2947386"/>
            <a:ext cx="9773458" cy="3072413"/>
          </a:xfrm>
        </p:spPr>
        <p:txBody>
          <a:bodyPr>
            <a:normAutofit/>
          </a:bodyPr>
          <a:lstStyle/>
          <a:p>
            <a:pPr marL="0" indent="0" algn="ctr">
              <a:buNone/>
            </a:pPr>
            <a:r>
              <a:rPr lang="en-US" sz="2800" dirty="0">
                <a:solidFill>
                  <a:schemeClr val="accent6">
                    <a:lumMod val="50000"/>
                  </a:schemeClr>
                </a:solidFill>
                <a:latin typeface="Times New Roman" panose="02020603050405020304" pitchFamily="18" charset="0"/>
                <a:cs typeface="Times New Roman" panose="02020603050405020304" pitchFamily="18" charset="0"/>
              </a:rPr>
              <a:t>Teach students the values and skills they need to live a successful life filled with a sense of belonging, a love for learning, and compassion for others.</a:t>
            </a:r>
          </a:p>
        </p:txBody>
      </p:sp>
      <p:pic>
        <p:nvPicPr>
          <p:cNvPr id="2050" name="Picture 2" descr="GNETS logo ">
            <a:extLst>
              <a:ext uri="{FF2B5EF4-FFF2-40B4-BE49-F238E27FC236}">
                <a16:creationId xmlns:a16="http://schemas.microsoft.com/office/drawing/2014/main" id="{4B2D0859-025E-404B-9D28-994D2A3E6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7476" y="5279857"/>
            <a:ext cx="1914524" cy="151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8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1F35-F492-4635-B154-A25721815AE8}"/>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GNETS Vision Statement</a:t>
            </a:r>
          </a:p>
        </p:txBody>
      </p:sp>
      <p:sp>
        <p:nvSpPr>
          <p:cNvPr id="3" name="Content Placeholder 2">
            <a:extLst>
              <a:ext uri="{FF2B5EF4-FFF2-40B4-BE49-F238E27FC236}">
                <a16:creationId xmlns:a16="http://schemas.microsoft.com/office/drawing/2014/main" id="{EECFB2B8-39C9-4344-A3C2-F83EF4A7E6A6}"/>
              </a:ext>
            </a:extLst>
          </p:cNvPr>
          <p:cNvSpPr>
            <a:spLocks noGrp="1"/>
          </p:cNvSpPr>
          <p:nvPr>
            <p:ph idx="1"/>
          </p:nvPr>
        </p:nvSpPr>
        <p:spPr>
          <a:xfrm>
            <a:off x="550417" y="2823098"/>
            <a:ext cx="10981676" cy="3196701"/>
          </a:xfrm>
        </p:spPr>
        <p:txBody>
          <a:bodyPr>
            <a:normAutofit/>
          </a:bodyPr>
          <a:lstStyle/>
          <a:p>
            <a:pPr marL="0" indent="0" algn="ctr">
              <a:buNone/>
            </a:pPr>
            <a:r>
              <a:rPr lang="en-US" sz="2400" dirty="0">
                <a:solidFill>
                  <a:schemeClr val="accent6">
                    <a:lumMod val="50000"/>
                  </a:schemeClr>
                </a:solidFill>
                <a:latin typeface="Times New Roman" panose="02020603050405020304" pitchFamily="18" charset="0"/>
                <a:cs typeface="Times New Roman" panose="02020603050405020304" pitchFamily="18" charset="0"/>
              </a:rPr>
              <a:t>Our </a:t>
            </a:r>
            <a:r>
              <a:rPr lang="en-US" sz="2400" b="1" dirty="0">
                <a:solidFill>
                  <a:schemeClr val="accent6">
                    <a:lumMod val="50000"/>
                  </a:schemeClr>
                </a:solidFill>
                <a:latin typeface="Times New Roman" panose="02020603050405020304" pitchFamily="18" charset="0"/>
                <a:cs typeface="Times New Roman" panose="02020603050405020304" pitchFamily="18" charset="0"/>
              </a:rPr>
              <a:t>Vision</a:t>
            </a:r>
            <a:r>
              <a:rPr lang="en-US" sz="2400" dirty="0">
                <a:solidFill>
                  <a:schemeClr val="accent6">
                    <a:lumMod val="50000"/>
                  </a:schemeClr>
                </a:solidFill>
                <a:latin typeface="Times New Roman" panose="02020603050405020304" pitchFamily="18" charset="0"/>
                <a:cs typeface="Times New Roman" panose="02020603050405020304" pitchFamily="18" charset="0"/>
              </a:rPr>
              <a:t> is to see students learn or rediscover skills that will help them to benefit from academic instruction in the least restrictive school environment available to them. Learning to use words to communicate ideas and feelings and discovering the value of being a group member enhances a student's ability to achieve. By </a:t>
            </a:r>
            <a:r>
              <a:rPr lang="en-US" sz="2400" i="1" u="sng" dirty="0">
                <a:solidFill>
                  <a:schemeClr val="accent6">
                    <a:lumMod val="50000"/>
                  </a:schemeClr>
                </a:solidFill>
                <a:latin typeface="Times New Roman" panose="02020603050405020304" pitchFamily="18" charset="0"/>
                <a:cs typeface="Times New Roman" panose="02020603050405020304" pitchFamily="18" charset="0"/>
              </a:rPr>
              <a:t>working cooperatively</a:t>
            </a:r>
            <a:r>
              <a:rPr lang="en-US" sz="2400" dirty="0">
                <a:solidFill>
                  <a:schemeClr val="accent6">
                    <a:lumMod val="50000"/>
                  </a:schemeClr>
                </a:solidFill>
                <a:latin typeface="Times New Roman" panose="02020603050405020304" pitchFamily="18" charset="0"/>
                <a:cs typeface="Times New Roman" panose="02020603050405020304" pitchFamily="18" charset="0"/>
              </a:rPr>
              <a:t> with our students, their parents, local school personnel, and other community agencies our students will become lifelong learners and productive citizens.</a:t>
            </a:r>
          </a:p>
          <a:p>
            <a:pPr marL="0" indent="0">
              <a:buNone/>
            </a:pPr>
            <a:r>
              <a:rPr lang="en-US" sz="2400" dirty="0">
                <a:solidFill>
                  <a:schemeClr val="accent6">
                    <a:lumMod val="50000"/>
                  </a:schemeClr>
                </a:solidFill>
                <a:latin typeface="Times New Roman" panose="02020603050405020304" pitchFamily="18" charset="0"/>
                <a:cs typeface="Times New Roman" panose="02020603050405020304" pitchFamily="18" charset="0"/>
              </a:rPr>
              <a:t> </a:t>
            </a:r>
          </a:p>
          <a:p>
            <a:pPr marL="0" indent="0" algn="ctr">
              <a:buNone/>
            </a:pPr>
            <a:endParaRPr lang="en-US" dirty="0"/>
          </a:p>
        </p:txBody>
      </p:sp>
      <p:pic>
        <p:nvPicPr>
          <p:cNvPr id="4" name="Picture 2" descr="GNETS logo ">
            <a:extLst>
              <a:ext uri="{FF2B5EF4-FFF2-40B4-BE49-F238E27FC236}">
                <a16:creationId xmlns:a16="http://schemas.microsoft.com/office/drawing/2014/main" id="{66F1FE95-19C2-4C69-9F25-E6EE0ABE1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3046" y="5438775"/>
            <a:ext cx="1798953"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2D50-8F79-4DA4-95B8-AFABB6C1A97E}"/>
              </a:ext>
            </a:extLst>
          </p:cNvPr>
          <p:cNvSpPr>
            <a:spLocks noGrp="1"/>
          </p:cNvSpPr>
          <p:nvPr>
            <p:ph type="title"/>
          </p:nvPr>
        </p:nvSpPr>
        <p:spPr/>
        <p:txBody>
          <a:bodyPr/>
          <a:lstStyle/>
          <a:p>
            <a:pPr algn="ctr"/>
            <a:r>
              <a:rPr lang="en-US" dirty="0">
                <a:latin typeface="Bookman Old Style" panose="02050604050505020204" pitchFamily="18" charset="0"/>
              </a:rPr>
              <a:t>Considerations for Wearing Masks</a:t>
            </a:r>
          </a:p>
        </p:txBody>
      </p:sp>
      <p:sp>
        <p:nvSpPr>
          <p:cNvPr id="3" name="Content Placeholder 2">
            <a:extLst>
              <a:ext uri="{FF2B5EF4-FFF2-40B4-BE49-F238E27FC236}">
                <a16:creationId xmlns:a16="http://schemas.microsoft.com/office/drawing/2014/main" id="{F4A10714-7744-4817-A7CE-9DCC6766FD11}"/>
              </a:ext>
            </a:extLst>
          </p:cNvPr>
          <p:cNvSpPr>
            <a:spLocks noGrp="1"/>
          </p:cNvSpPr>
          <p:nvPr>
            <p:ph idx="1"/>
          </p:nvPr>
        </p:nvSpPr>
        <p:spPr>
          <a:xfrm>
            <a:off x="772357" y="2628900"/>
            <a:ext cx="10617693" cy="3825166"/>
          </a:xfrm>
        </p:spPr>
        <p:txBody>
          <a:bodyPr/>
          <a:lstStyle/>
          <a:p>
            <a:r>
              <a:rPr lang="en-US" sz="2400" dirty="0">
                <a:solidFill>
                  <a:schemeClr val="accent6">
                    <a:lumMod val="50000"/>
                  </a:schemeClr>
                </a:solidFill>
                <a:latin typeface="Bookman Old Style" panose="02050604050505020204" pitchFamily="18" charset="0"/>
              </a:rPr>
              <a:t>Center for Disease Control (CDC) recommends that people wear masks in public settings and when around people who don’t live in your household, especially when other social distancing measures are difficult to maintain.</a:t>
            </a:r>
          </a:p>
          <a:p>
            <a:r>
              <a:rPr lang="en-US" sz="2400" dirty="0">
                <a:solidFill>
                  <a:schemeClr val="accent6">
                    <a:lumMod val="50000"/>
                  </a:schemeClr>
                </a:solidFill>
                <a:latin typeface="Bookman Old Style" panose="02050604050505020204" pitchFamily="18" charset="0"/>
              </a:rPr>
              <a:t>Masks may help prevent people who have COVID-19 from spreading the virus to others.</a:t>
            </a:r>
          </a:p>
          <a:p>
            <a:pPr marL="0" indent="0">
              <a:buNone/>
            </a:pPr>
            <a:endParaRPr lang="en-US" dirty="0"/>
          </a:p>
        </p:txBody>
      </p:sp>
      <p:pic>
        <p:nvPicPr>
          <p:cNvPr id="4" name="Picture 3">
            <a:extLst>
              <a:ext uri="{FF2B5EF4-FFF2-40B4-BE49-F238E27FC236}">
                <a16:creationId xmlns:a16="http://schemas.microsoft.com/office/drawing/2014/main" id="{6DC25756-6CB1-4789-B10C-0784D2F7C957}"/>
              </a:ext>
            </a:extLst>
          </p:cNvPr>
          <p:cNvPicPr>
            <a:picLocks noChangeAspect="1"/>
          </p:cNvPicPr>
          <p:nvPr/>
        </p:nvPicPr>
        <p:blipFill>
          <a:blip r:embed="rId2"/>
          <a:stretch>
            <a:fillRect/>
          </a:stretch>
        </p:blipFill>
        <p:spPr>
          <a:xfrm>
            <a:off x="10626840" y="5457825"/>
            <a:ext cx="1565160" cy="1400175"/>
          </a:xfrm>
          <a:prstGeom prst="rect">
            <a:avLst/>
          </a:prstGeom>
        </p:spPr>
      </p:pic>
    </p:spTree>
    <p:extLst>
      <p:ext uri="{BB962C8B-B14F-4D97-AF65-F5344CB8AC3E}">
        <p14:creationId xmlns:p14="http://schemas.microsoft.com/office/powerpoint/2010/main" val="17624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C973-B92C-4806-82CC-7D465C7E7599}"/>
              </a:ext>
            </a:extLst>
          </p:cNvPr>
          <p:cNvSpPr>
            <a:spLocks noGrp="1"/>
          </p:cNvSpPr>
          <p:nvPr>
            <p:ph type="title"/>
          </p:nvPr>
        </p:nvSpPr>
        <p:spPr/>
        <p:txBody>
          <a:bodyPr/>
          <a:lstStyle/>
          <a:p>
            <a:pPr algn="ctr"/>
            <a:r>
              <a:rPr lang="en-US" dirty="0">
                <a:latin typeface="Bookman Old Style" panose="02050604050505020204" pitchFamily="18" charset="0"/>
              </a:rPr>
              <a:t>Considerations for Wearing Masks</a:t>
            </a:r>
          </a:p>
        </p:txBody>
      </p:sp>
      <p:sp>
        <p:nvSpPr>
          <p:cNvPr id="3" name="Content Placeholder 2">
            <a:extLst>
              <a:ext uri="{FF2B5EF4-FFF2-40B4-BE49-F238E27FC236}">
                <a16:creationId xmlns:a16="http://schemas.microsoft.com/office/drawing/2014/main" id="{5217C3E3-BC9A-4C73-8F4C-375A1DBFA027}"/>
              </a:ext>
            </a:extLst>
          </p:cNvPr>
          <p:cNvSpPr>
            <a:spLocks noGrp="1"/>
          </p:cNvSpPr>
          <p:nvPr>
            <p:ph idx="1"/>
          </p:nvPr>
        </p:nvSpPr>
        <p:spPr>
          <a:xfrm>
            <a:off x="763480" y="2867026"/>
            <a:ext cx="10768613" cy="3152774"/>
          </a:xfrm>
        </p:spPr>
        <p:txBody>
          <a:bodyPr/>
          <a:lstStyle/>
          <a:p>
            <a:r>
              <a:rPr lang="en-US" sz="2400" dirty="0">
                <a:solidFill>
                  <a:schemeClr val="accent6">
                    <a:lumMod val="50000"/>
                  </a:schemeClr>
                </a:solidFill>
                <a:latin typeface="Bookman Old Style" panose="02050604050505020204" pitchFamily="18" charset="0"/>
              </a:rPr>
              <a:t>Masks are most likely to reduce the spread of COVID-19 when they are widely used by people in public settings.</a:t>
            </a:r>
          </a:p>
          <a:p>
            <a:r>
              <a:rPr lang="en-US" sz="2400" dirty="0">
                <a:solidFill>
                  <a:schemeClr val="accent6">
                    <a:lumMod val="50000"/>
                  </a:schemeClr>
                </a:solidFill>
                <a:latin typeface="Bookman Old Style" panose="02050604050505020204" pitchFamily="18" charset="0"/>
              </a:rPr>
              <a:t>Masks should NOT be worn by children under the age of 2 or anyone who has trouble breathing, is unconscious, incapacitated, or otherwise unable to remove the mask without assistance.</a:t>
            </a:r>
          </a:p>
          <a:p>
            <a:endParaRPr lang="en-US" dirty="0"/>
          </a:p>
        </p:txBody>
      </p:sp>
      <p:pic>
        <p:nvPicPr>
          <p:cNvPr id="4" name="Picture 3">
            <a:extLst>
              <a:ext uri="{FF2B5EF4-FFF2-40B4-BE49-F238E27FC236}">
                <a16:creationId xmlns:a16="http://schemas.microsoft.com/office/drawing/2014/main" id="{9899335E-9D10-4656-8012-D79AA9893D52}"/>
              </a:ext>
            </a:extLst>
          </p:cNvPr>
          <p:cNvPicPr>
            <a:picLocks noChangeAspect="1"/>
          </p:cNvPicPr>
          <p:nvPr/>
        </p:nvPicPr>
        <p:blipFill>
          <a:blip r:embed="rId2"/>
          <a:stretch>
            <a:fillRect/>
          </a:stretch>
        </p:blipFill>
        <p:spPr>
          <a:xfrm>
            <a:off x="10626840" y="5457825"/>
            <a:ext cx="1565160" cy="1400175"/>
          </a:xfrm>
          <a:prstGeom prst="rect">
            <a:avLst/>
          </a:prstGeom>
        </p:spPr>
      </p:pic>
    </p:spTree>
    <p:extLst>
      <p:ext uri="{BB962C8B-B14F-4D97-AF65-F5344CB8AC3E}">
        <p14:creationId xmlns:p14="http://schemas.microsoft.com/office/powerpoint/2010/main" val="150300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6650-9B6D-4814-BABB-FEA18D374E38}"/>
              </a:ext>
            </a:extLst>
          </p:cNvPr>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Learning Intentions</a:t>
            </a:r>
          </a:p>
        </p:txBody>
      </p:sp>
      <p:sp>
        <p:nvSpPr>
          <p:cNvPr id="3" name="Content Placeholder 2">
            <a:extLst>
              <a:ext uri="{FF2B5EF4-FFF2-40B4-BE49-F238E27FC236}">
                <a16:creationId xmlns:a16="http://schemas.microsoft.com/office/drawing/2014/main" id="{0B24C1D3-261A-459F-A653-78BBD203A596}"/>
              </a:ext>
            </a:extLst>
          </p:cNvPr>
          <p:cNvSpPr>
            <a:spLocks noGrp="1"/>
          </p:cNvSpPr>
          <p:nvPr>
            <p:ph idx="1"/>
          </p:nvPr>
        </p:nvSpPr>
        <p:spPr>
          <a:xfrm>
            <a:off x="1154954" y="2581275"/>
            <a:ext cx="9418351" cy="3438524"/>
          </a:xfrm>
        </p:spPr>
        <p:txBody>
          <a:bodyPr/>
          <a:lstStyle/>
          <a:p>
            <a:pPr>
              <a:buFont typeface="Wingdings" panose="05000000000000000000" pitchFamily="2" charset="2"/>
              <a:buChar char="Ø"/>
            </a:pPr>
            <a:r>
              <a:rPr lang="en-US" sz="2800" dirty="0">
                <a:solidFill>
                  <a:schemeClr val="accent6">
                    <a:lumMod val="50000"/>
                  </a:schemeClr>
                </a:solidFill>
                <a:latin typeface="Times New Roman" panose="02020603050405020304" pitchFamily="18" charset="0"/>
                <a:cs typeface="Times New Roman" panose="02020603050405020304" pitchFamily="18" charset="0"/>
              </a:rPr>
              <a:t>To continue to promote a safe and healthy environment for students as outlined with district and CDC policies and best practices.   </a:t>
            </a:r>
          </a:p>
          <a:p>
            <a:pPr>
              <a:buFont typeface="Wingdings" panose="05000000000000000000" pitchFamily="2" charset="2"/>
              <a:buChar char="Ø"/>
            </a:pPr>
            <a:r>
              <a:rPr lang="en-US" sz="2800" dirty="0">
                <a:solidFill>
                  <a:schemeClr val="accent6">
                    <a:lumMod val="50000"/>
                  </a:schemeClr>
                </a:solidFill>
                <a:latin typeface="Times New Roman" panose="02020603050405020304" pitchFamily="18" charset="0"/>
                <a:cs typeface="Times New Roman" panose="02020603050405020304" pitchFamily="18" charset="0"/>
              </a:rPr>
              <a:t>To encourage students to wear masks during the school day by implementing strategies that encourage the wearing of masks. </a:t>
            </a:r>
          </a:p>
          <a:p>
            <a:pPr marL="0" indent="0">
              <a:buNone/>
            </a:pPr>
            <a:endParaRPr lang="en-US" dirty="0"/>
          </a:p>
        </p:txBody>
      </p:sp>
      <p:pic>
        <p:nvPicPr>
          <p:cNvPr id="3074" name="Picture 2" descr="Masks for Children During the COVID-19 Pandemic - MakerMask">
            <a:extLst>
              <a:ext uri="{FF2B5EF4-FFF2-40B4-BE49-F238E27FC236}">
                <a16:creationId xmlns:a16="http://schemas.microsoft.com/office/drawing/2014/main" id="{B8D241E3-E561-430A-9C62-09C5C769A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3305" y="4770983"/>
            <a:ext cx="1618695" cy="2087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67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5F72-9246-4D4A-B1F2-1668FF75BDBC}"/>
              </a:ext>
            </a:extLst>
          </p:cNvPr>
          <p:cNvSpPr>
            <a:spLocks noGrp="1"/>
          </p:cNvSpPr>
          <p:nvPr>
            <p:ph type="title"/>
          </p:nvPr>
        </p:nvSpPr>
        <p:spPr/>
        <p:txBody>
          <a:bodyPr/>
          <a:lstStyle/>
          <a:p>
            <a:pPr algn="ctr"/>
            <a:r>
              <a:rPr lang="en-US" dirty="0">
                <a:latin typeface="Bookman Old Style" panose="02050604050505020204" pitchFamily="18" charset="0"/>
              </a:rPr>
              <a:t>Effectiveness of Wearing Masks</a:t>
            </a:r>
          </a:p>
        </p:txBody>
      </p:sp>
      <p:sp>
        <p:nvSpPr>
          <p:cNvPr id="3" name="Content Placeholder 2">
            <a:extLst>
              <a:ext uri="{FF2B5EF4-FFF2-40B4-BE49-F238E27FC236}">
                <a16:creationId xmlns:a16="http://schemas.microsoft.com/office/drawing/2014/main" id="{F06E0126-0DE2-4638-8850-21B8110EE0EF}"/>
              </a:ext>
            </a:extLst>
          </p:cNvPr>
          <p:cNvSpPr>
            <a:spLocks noGrp="1"/>
          </p:cNvSpPr>
          <p:nvPr>
            <p:ph idx="1"/>
          </p:nvPr>
        </p:nvSpPr>
        <p:spPr>
          <a:xfrm>
            <a:off x="612560" y="2769834"/>
            <a:ext cx="10715348" cy="3249966"/>
          </a:xfrm>
        </p:spPr>
        <p:txBody>
          <a:bodyPr>
            <a:normAutofit/>
          </a:bodyPr>
          <a:lstStyle/>
          <a:p>
            <a:r>
              <a:rPr lang="en-US" sz="2400" dirty="0">
                <a:solidFill>
                  <a:schemeClr val="accent6">
                    <a:lumMod val="50000"/>
                  </a:schemeClr>
                </a:solidFill>
                <a:latin typeface="Bookman Old Style" panose="02050604050505020204" pitchFamily="18" charset="0"/>
              </a:rPr>
              <a:t>Masks are recommended as a simple barrier to help prevent respiratory droplets from traveling into the air and onto other people when the person wearing the mask coughs, sneezes, talks, or raises their voice. This is called source control. </a:t>
            </a:r>
          </a:p>
          <a:p>
            <a:pPr marL="0" indent="0">
              <a:buNone/>
            </a:pPr>
            <a:r>
              <a:rPr lang="en-US" sz="2400" dirty="0">
                <a:solidFill>
                  <a:schemeClr val="accent6">
                    <a:lumMod val="50000"/>
                  </a:schemeClr>
                </a:solidFill>
                <a:latin typeface="Bookman Old Style" panose="02050604050505020204" pitchFamily="18" charset="0"/>
              </a:rPr>
              <a:t>						</a:t>
            </a:r>
          </a:p>
          <a:p>
            <a:pPr marL="0" indent="0">
              <a:buNone/>
            </a:pPr>
            <a:r>
              <a:rPr lang="en-US" sz="2400" dirty="0">
                <a:solidFill>
                  <a:schemeClr val="accent6">
                    <a:lumMod val="50000"/>
                  </a:schemeClr>
                </a:solidFill>
                <a:latin typeface="Bookman Old Style" panose="02050604050505020204" pitchFamily="18" charset="0"/>
              </a:rPr>
              <a:t>																			</a:t>
            </a:r>
          </a:p>
        </p:txBody>
      </p:sp>
      <p:pic>
        <p:nvPicPr>
          <p:cNvPr id="9218" name="Picture 2" descr="woman wearing face covering, with a detail showing how the cloth barrier helps to contain respiratory droplets that she exhales">
            <a:extLst>
              <a:ext uri="{FF2B5EF4-FFF2-40B4-BE49-F238E27FC236}">
                <a16:creationId xmlns:a16="http://schemas.microsoft.com/office/drawing/2014/main" id="{E1104C38-08ED-41FD-8617-CFDAC910C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5048250"/>
            <a:ext cx="3676649" cy="179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78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CB92-59B0-471A-8DBD-BF368C9C950B}"/>
              </a:ext>
            </a:extLst>
          </p:cNvPr>
          <p:cNvSpPr>
            <a:spLocks noGrp="1"/>
          </p:cNvSpPr>
          <p:nvPr>
            <p:ph type="title"/>
          </p:nvPr>
        </p:nvSpPr>
        <p:spPr/>
        <p:txBody>
          <a:bodyPr/>
          <a:lstStyle/>
          <a:p>
            <a:pPr algn="ctr"/>
            <a:r>
              <a:rPr lang="en-US" dirty="0">
                <a:latin typeface="Bookman Old Style" panose="02050604050505020204" pitchFamily="18" charset="0"/>
              </a:rPr>
              <a:t>When Selecting a Mask….</a:t>
            </a:r>
          </a:p>
        </p:txBody>
      </p:sp>
      <p:pic>
        <p:nvPicPr>
          <p:cNvPr id="6" name="Picture 5" descr="DO NOT choose masks that: are made of fabric that makes it hard to breath, for example, vinyl; have exhalation valves or vents which allow virus particles to escape; are intended for healthcare workers, including N95 respirators or surgical masks.">
            <a:extLst>
              <a:ext uri="{FF2B5EF4-FFF2-40B4-BE49-F238E27FC236}">
                <a16:creationId xmlns:a16="http://schemas.microsoft.com/office/drawing/2014/main" id="{0FF639A3-5901-4822-A016-62A6668A5F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34163" y="2524125"/>
            <a:ext cx="4329112" cy="3619500"/>
          </a:xfrm>
          <a:prstGeom prst="rect">
            <a:avLst/>
          </a:prstGeom>
          <a:noFill/>
          <a:ln>
            <a:noFill/>
          </a:ln>
        </p:spPr>
      </p:pic>
      <p:pic>
        <p:nvPicPr>
          <p:cNvPr id="7" name="Picture 6" descr="DO choose masks that: have 2 or more layers of washable, breathable fabric; completely cover your nose and mouth; fit snugly against the sides of your face and don't have gaps.">
            <a:extLst>
              <a:ext uri="{FF2B5EF4-FFF2-40B4-BE49-F238E27FC236}">
                <a16:creationId xmlns:a16="http://schemas.microsoft.com/office/drawing/2014/main" id="{0D4F6ACF-A6DD-482A-97EC-91AD99CA9E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524125"/>
            <a:ext cx="4238625" cy="3619500"/>
          </a:xfrm>
          <a:prstGeom prst="rect">
            <a:avLst/>
          </a:prstGeom>
          <a:noFill/>
          <a:ln>
            <a:noFill/>
          </a:ln>
        </p:spPr>
      </p:pic>
    </p:spTree>
    <p:extLst>
      <p:ext uri="{BB962C8B-B14F-4D97-AF65-F5344CB8AC3E}">
        <p14:creationId xmlns:p14="http://schemas.microsoft.com/office/powerpoint/2010/main" val="17826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ADB0-B5A2-4F3F-B16B-C64C24559045}"/>
              </a:ext>
            </a:extLst>
          </p:cNvPr>
          <p:cNvSpPr>
            <a:spLocks noGrp="1"/>
          </p:cNvSpPr>
          <p:nvPr>
            <p:ph type="title"/>
          </p:nvPr>
        </p:nvSpPr>
        <p:spPr/>
        <p:txBody>
          <a:bodyPr/>
          <a:lstStyle/>
          <a:p>
            <a:pPr algn="ctr"/>
            <a:r>
              <a:rPr lang="en-US" dirty="0">
                <a:latin typeface="Bookman Old Style" panose="02050604050505020204" pitchFamily="18" charset="0"/>
              </a:rPr>
              <a:t>When Selecting a Mask </a:t>
            </a:r>
            <a:br>
              <a:rPr lang="en-US" dirty="0">
                <a:latin typeface="Bookman Old Style" panose="02050604050505020204" pitchFamily="18" charset="0"/>
              </a:rPr>
            </a:br>
            <a:r>
              <a:rPr lang="en-US" dirty="0">
                <a:latin typeface="Bookman Old Style" panose="02050604050505020204" pitchFamily="18" charset="0"/>
              </a:rPr>
              <a:t>Keep In Mind….</a:t>
            </a:r>
          </a:p>
        </p:txBody>
      </p:sp>
      <p:pic>
        <p:nvPicPr>
          <p:cNvPr id="4" name="Content Placeholder 3">
            <a:extLst>
              <a:ext uri="{FF2B5EF4-FFF2-40B4-BE49-F238E27FC236}">
                <a16:creationId xmlns:a16="http://schemas.microsoft.com/office/drawing/2014/main" id="{CA2D1052-E1C8-42D0-A437-B58FDF2BB198}"/>
              </a:ext>
            </a:extLst>
          </p:cNvPr>
          <p:cNvPicPr>
            <a:picLocks noGrp="1" noChangeAspect="1"/>
          </p:cNvPicPr>
          <p:nvPr>
            <p:ph idx="1"/>
          </p:nvPr>
        </p:nvPicPr>
        <p:blipFill>
          <a:blip r:embed="rId2"/>
          <a:stretch>
            <a:fillRect/>
          </a:stretch>
        </p:blipFill>
        <p:spPr>
          <a:xfrm>
            <a:off x="1247492" y="2550234"/>
            <a:ext cx="4288168" cy="3416300"/>
          </a:xfrm>
          <a:prstGeom prst="rect">
            <a:avLst/>
          </a:prstGeom>
        </p:spPr>
      </p:pic>
      <p:pic>
        <p:nvPicPr>
          <p:cNvPr id="8194" name="Picture 2" descr="Special Situations: Glasses - If you wear glasses, find a mask that fits closely over your nose or one that has a nose wire to limit fogging.">
            <a:extLst>
              <a:ext uri="{FF2B5EF4-FFF2-40B4-BE49-F238E27FC236}">
                <a16:creationId xmlns:a16="http://schemas.microsoft.com/office/drawing/2014/main" id="{A5570176-0A85-4F28-9D1F-1770C6FAC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2619374"/>
            <a:ext cx="4672013" cy="326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172</TotalTime>
  <Words>984</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Bookman Old Style</vt:lpstr>
      <vt:lpstr>Century Gothic</vt:lpstr>
      <vt:lpstr>Times New Roman</vt:lpstr>
      <vt:lpstr>Wingdings</vt:lpstr>
      <vt:lpstr>Wingdings 3</vt:lpstr>
      <vt:lpstr>Ion Boardroom</vt:lpstr>
      <vt:lpstr>Being Proactive: Wearing a Mask is Essential </vt:lpstr>
      <vt:lpstr>GNETS Mission Statement</vt:lpstr>
      <vt:lpstr>GNETS Vision Statement</vt:lpstr>
      <vt:lpstr>Considerations for Wearing Masks</vt:lpstr>
      <vt:lpstr>Considerations for Wearing Masks</vt:lpstr>
      <vt:lpstr>Learning Intentions</vt:lpstr>
      <vt:lpstr>Effectiveness of Wearing Masks</vt:lpstr>
      <vt:lpstr>When Selecting a Mask….</vt:lpstr>
      <vt:lpstr>When Selecting a Mask  Keep In Mind….</vt:lpstr>
      <vt:lpstr> STRATEGIES FOR students Wearing MASKS  Tip #1</vt:lpstr>
      <vt:lpstr>STRATEGIES FOR students Wearing MASKS  Tip #2</vt:lpstr>
      <vt:lpstr>STRATEGIES FOR students Wearing MASKS  Tip #3</vt:lpstr>
      <vt:lpstr> Suggested Questions to Ask Parents </vt:lpstr>
      <vt:lpstr>STRATEGIES FOR students wearing MASKS  Tip #4</vt:lpstr>
      <vt:lpstr>STRATEGIES FOR students Wearing MASKS  Tip #5</vt:lpstr>
      <vt:lpstr>STRATEGIES FOR students Wearing MASKS  Tip #6</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Proactive: Wearing a Mask is Essential</dc:title>
  <dc:creator>Quenshauna M. Smith</dc:creator>
  <cp:lastModifiedBy>Motley Smith, Quenshauna</cp:lastModifiedBy>
  <cp:revision>24</cp:revision>
  <dcterms:created xsi:type="dcterms:W3CDTF">2020-09-16T18:38:59Z</dcterms:created>
  <dcterms:modified xsi:type="dcterms:W3CDTF">2021-06-01T14:11:40Z</dcterms:modified>
</cp:coreProperties>
</file>